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61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DD1648D3-14AF-405E-A152-7EC4E54123C9}" type="datetimeFigureOut">
              <a:rPr lang="ar-IQ" smtClean="0"/>
              <a:t>10/05/1446</a:t>
            </a:fld>
            <a:endParaRPr lang="ar-IQ"/>
          </a:p>
        </p:txBody>
      </p:sp>
      <p:sp>
        <p:nvSpPr>
          <p:cNvPr id="20" name="عنصر نائب للتذييل 19"/>
          <p:cNvSpPr>
            <a:spLocks noGrp="1"/>
          </p:cNvSpPr>
          <p:nvPr>
            <p:ph type="ftr" sz="quarter" idx="11"/>
          </p:nvPr>
        </p:nvSpPr>
        <p:spPr/>
        <p:txBody>
          <a:bodyPr/>
          <a:lstStyle/>
          <a:p>
            <a:endParaRPr lang="ar-IQ"/>
          </a:p>
        </p:txBody>
      </p:sp>
      <p:sp>
        <p:nvSpPr>
          <p:cNvPr id="10" name="عنصر نائب لرقم الشريحة 9"/>
          <p:cNvSpPr>
            <a:spLocks noGrp="1"/>
          </p:cNvSpPr>
          <p:nvPr>
            <p:ph type="sldNum" sz="quarter" idx="12"/>
          </p:nvPr>
        </p:nvSpPr>
        <p:spPr/>
        <p:txBody>
          <a:bodyPr/>
          <a:lstStyle/>
          <a:p>
            <a:fld id="{8A167086-C61B-4112-B6C0-EE7788445EF2}" type="slidenum">
              <a:rPr lang="ar-IQ" smtClean="0"/>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DD1648D3-14AF-405E-A152-7EC4E54123C9}" type="datetimeFigureOut">
              <a:rPr lang="ar-IQ" smtClean="0"/>
              <a:t>10/05/1446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167086-C61B-4112-B6C0-EE7788445EF2}"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DD1648D3-14AF-405E-A152-7EC4E54123C9}" type="datetimeFigureOut">
              <a:rPr lang="ar-IQ" smtClean="0"/>
              <a:t>10/05/1446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167086-C61B-4112-B6C0-EE7788445EF2}"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DD1648D3-14AF-405E-A152-7EC4E54123C9}" type="datetimeFigureOut">
              <a:rPr lang="ar-IQ" smtClean="0"/>
              <a:t>10/05/1446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167086-C61B-4112-B6C0-EE7788445EF2}"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DD1648D3-14AF-405E-A152-7EC4E54123C9}" type="datetimeFigureOut">
              <a:rPr lang="ar-IQ" smtClean="0"/>
              <a:t>10/05/1446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167086-C61B-4112-B6C0-EE7788445EF2}" type="slidenum">
              <a:rPr lang="ar-IQ" smtClean="0"/>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DD1648D3-14AF-405E-A152-7EC4E54123C9}" type="datetimeFigureOut">
              <a:rPr lang="ar-IQ" smtClean="0"/>
              <a:t>10/05/1446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167086-C61B-4112-B6C0-EE7788445EF2}"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DD1648D3-14AF-405E-A152-7EC4E54123C9}" type="datetimeFigureOut">
              <a:rPr lang="ar-IQ" smtClean="0"/>
              <a:t>10/05/1446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A167086-C61B-4112-B6C0-EE7788445EF2}"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DD1648D3-14AF-405E-A152-7EC4E54123C9}" type="datetimeFigureOut">
              <a:rPr lang="ar-IQ" smtClean="0"/>
              <a:t>10/05/1446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A167086-C61B-4112-B6C0-EE7788445EF2}"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DD1648D3-14AF-405E-A152-7EC4E54123C9}" type="datetimeFigureOut">
              <a:rPr lang="ar-IQ" smtClean="0"/>
              <a:t>10/05/1446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A167086-C61B-4112-B6C0-EE7788445EF2}" type="slidenum">
              <a:rPr lang="ar-IQ" smtClean="0"/>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DD1648D3-14AF-405E-A152-7EC4E54123C9}" type="datetimeFigureOut">
              <a:rPr lang="ar-IQ" smtClean="0"/>
              <a:t>10/05/1446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167086-C61B-4112-B6C0-EE7788445EF2}"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DD1648D3-14AF-405E-A152-7EC4E54123C9}" type="datetimeFigureOut">
              <a:rPr lang="ar-IQ" smtClean="0"/>
              <a:t>10/05/1446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167086-C61B-4112-B6C0-EE7788445EF2}" type="slidenum">
              <a:rPr lang="ar-IQ" smtClean="0"/>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D1648D3-14AF-405E-A152-7EC4E54123C9}" type="datetimeFigureOut">
              <a:rPr lang="ar-IQ" smtClean="0"/>
              <a:t>10/05/1446</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A167086-C61B-4112-B6C0-EE7788445EF2}" type="slidenum">
              <a:rPr lang="ar-IQ" smtClean="0"/>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87624" y="1340768"/>
            <a:ext cx="7406640" cy="1944216"/>
          </a:xfrm>
        </p:spPr>
        <p:txBody>
          <a:bodyPr>
            <a:normAutofit fontScale="90000"/>
          </a:bodyPr>
          <a:lstStyle/>
          <a:p>
            <a:pPr algn="just" rtl="0">
              <a:lnSpc>
                <a:spcPct val="150000"/>
              </a:lnSpc>
              <a:spcAft>
                <a:spcPts val="600"/>
              </a:spcAft>
            </a:pPr>
            <a:br>
              <a:rPr lang="en-US" b="1" dirty="0">
                <a:effectLst/>
                <a:latin typeface="Times New Roman"/>
                <a:ea typeface="Calibri"/>
                <a:cs typeface="Arial"/>
              </a:rPr>
            </a:br>
            <a:br>
              <a:rPr lang="en-US" b="1" dirty="0">
                <a:effectLst/>
                <a:latin typeface="Times New Roman"/>
                <a:ea typeface="Calibri"/>
                <a:cs typeface="Arial"/>
              </a:rPr>
            </a:br>
            <a:br>
              <a:rPr lang="en-US" b="1" dirty="0">
                <a:effectLst/>
                <a:latin typeface="Times New Roman"/>
                <a:ea typeface="Calibri"/>
                <a:cs typeface="Arial"/>
              </a:rPr>
            </a:br>
            <a:br>
              <a:rPr lang="en-US" b="1" dirty="0">
                <a:effectLst/>
                <a:latin typeface="Times New Roman"/>
                <a:ea typeface="Calibri"/>
                <a:cs typeface="Arial"/>
              </a:rPr>
            </a:br>
            <a:br>
              <a:rPr lang="en-US" b="1" dirty="0">
                <a:effectLst/>
                <a:latin typeface="Times New Roman"/>
                <a:ea typeface="Calibri"/>
                <a:cs typeface="Arial"/>
              </a:rPr>
            </a:br>
            <a:r>
              <a:rPr lang="en-US" b="1" dirty="0">
                <a:effectLst/>
                <a:latin typeface="Times New Roman"/>
                <a:ea typeface="Calibri"/>
                <a:cs typeface="Arial"/>
              </a:rPr>
              <a:t>RUMINAL TYMPANY (BLOAT)</a:t>
            </a:r>
            <a:br>
              <a:rPr lang="en-US" sz="3600" dirty="0">
                <a:ea typeface="Calibri"/>
                <a:cs typeface="Arial"/>
              </a:rPr>
            </a:br>
            <a:endParaRPr lang="ar-IQ" dirty="0"/>
          </a:p>
        </p:txBody>
      </p:sp>
      <p:sp>
        <p:nvSpPr>
          <p:cNvPr id="3" name="عنوان فرعي 2"/>
          <p:cNvSpPr>
            <a:spLocks noGrp="1"/>
          </p:cNvSpPr>
          <p:nvPr>
            <p:ph type="subTitle" idx="1"/>
          </p:nvPr>
        </p:nvSpPr>
        <p:spPr>
          <a:xfrm>
            <a:off x="1187624" y="4005064"/>
            <a:ext cx="7406640" cy="1752600"/>
          </a:xfrm>
        </p:spPr>
        <p:txBody>
          <a:bodyPr>
            <a:normAutofit/>
          </a:bodyPr>
          <a:lstStyle/>
          <a:p>
            <a:pPr rtl="0"/>
            <a:r>
              <a:rPr lang="en-US" sz="3200" dirty="0">
                <a:latin typeface="Times New Roman" pitchFamily="18" charset="0"/>
                <a:cs typeface="Times New Roman" pitchFamily="18" charset="0"/>
              </a:rPr>
              <a:t>Dr. Hussein </a:t>
            </a:r>
            <a:r>
              <a:rPr lang="en-US" sz="3200" dirty="0" err="1">
                <a:latin typeface="Times New Roman" pitchFamily="18" charset="0"/>
                <a:cs typeface="Times New Roman" pitchFamily="18" charset="0"/>
              </a:rPr>
              <a:t>AlNaji</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2818730132"/>
      </p:ext>
    </p:extLst>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38294" y="0"/>
            <a:ext cx="8784976" cy="6506268"/>
          </a:xfrm>
          <a:prstGeom prst="rect">
            <a:avLst/>
          </a:prstGeom>
        </p:spPr>
        <p:txBody>
          <a:bodyPr wrap="square">
            <a:spAutoFit/>
          </a:bodyPr>
          <a:lstStyle/>
          <a:p>
            <a:pPr algn="l" rtl="0">
              <a:lnSpc>
                <a:spcPct val="150000"/>
              </a:lnSpc>
              <a:spcAft>
                <a:spcPts val="600"/>
              </a:spcAft>
            </a:pPr>
            <a:r>
              <a:rPr lang="en-US" sz="2000" b="1" dirty="0">
                <a:effectLst/>
                <a:latin typeface="Times New Roman"/>
                <a:ea typeface="Calibri"/>
                <a:cs typeface="Arial"/>
              </a:rPr>
              <a:t>TREATMENT</a:t>
            </a:r>
            <a:endParaRPr lang="en-US" sz="2000" dirty="0">
              <a:ea typeface="Calibri"/>
              <a:cs typeface="Arial"/>
            </a:endParaRPr>
          </a:p>
          <a:p>
            <a:pPr algn="l" rtl="0">
              <a:lnSpc>
                <a:spcPct val="150000"/>
              </a:lnSpc>
              <a:spcAft>
                <a:spcPts val="600"/>
              </a:spcAft>
            </a:pPr>
            <a:r>
              <a:rPr lang="en-US" sz="2000" dirty="0">
                <a:effectLst/>
                <a:latin typeface="Times New Roman"/>
                <a:ea typeface="Calibri"/>
                <a:cs typeface="Arial"/>
              </a:rPr>
              <a:t>The approach to treatment depends on the circumstances in which bloat occurs, whether the bloat is frothy or due to free gas, and whether or not the bloat is life-threatening. </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b="1" dirty="0">
                <a:effectLst/>
                <a:latin typeface="Times New Roman"/>
                <a:ea typeface="Calibri"/>
                <a:cs typeface="Arial"/>
              </a:rPr>
              <a:t>First-Aid Emergency Measures</a:t>
            </a:r>
            <a:endParaRPr lang="en-US" sz="2000" dirty="0">
              <a:ea typeface="Calibri"/>
              <a:cs typeface="Arial"/>
            </a:endParaRPr>
          </a:p>
          <a:p>
            <a:pPr marL="342900" lvl="0" indent="-342900" algn="just" rtl="0">
              <a:lnSpc>
                <a:spcPct val="150000"/>
              </a:lnSpc>
              <a:spcAft>
                <a:spcPts val="600"/>
              </a:spcAft>
              <a:buFont typeface="+mj-lt"/>
              <a:buAutoNum type="alphaLcPeriod"/>
            </a:pPr>
            <a:r>
              <a:rPr lang="en-US" sz="2000" b="1" dirty="0">
                <a:effectLst/>
                <a:latin typeface="Times New Roman"/>
                <a:ea typeface="Calibri"/>
                <a:cs typeface="Arial"/>
              </a:rPr>
              <a:t>Emergency </a:t>
            </a:r>
            <a:r>
              <a:rPr lang="en-US" sz="2000" b="1" dirty="0" err="1">
                <a:effectLst/>
                <a:latin typeface="Times New Roman"/>
                <a:ea typeface="Calibri"/>
                <a:cs typeface="Arial"/>
              </a:rPr>
              <a:t>Rumenotomy</a:t>
            </a:r>
            <a:endParaRPr lang="en-US" sz="2000" dirty="0">
              <a:ea typeface="Calibri"/>
              <a:cs typeface="Arial"/>
            </a:endParaRPr>
          </a:p>
          <a:p>
            <a:pPr marL="342900" lvl="0" indent="-342900" algn="just" rtl="0">
              <a:lnSpc>
                <a:spcPct val="150000"/>
              </a:lnSpc>
              <a:spcAft>
                <a:spcPts val="600"/>
              </a:spcAft>
              <a:buFont typeface="+mj-lt"/>
              <a:buAutoNum type="alphaLcPeriod"/>
            </a:pPr>
            <a:r>
              <a:rPr lang="en-US" sz="2000" b="1" dirty="0">
                <a:effectLst/>
                <a:latin typeface="Times New Roman"/>
                <a:ea typeface="Calibri"/>
                <a:cs typeface="Arial"/>
              </a:rPr>
              <a:t>Trocar and Cannula: </a:t>
            </a:r>
            <a:r>
              <a:rPr lang="en-US" sz="2000" dirty="0">
                <a:effectLst/>
                <a:latin typeface="Times New Roman"/>
                <a:ea typeface="Calibri"/>
                <a:cs typeface="Arial"/>
              </a:rPr>
              <a:t>The trocar and cannula have been used for many years for the emergency release of rumen contents and gas in bloat.</a:t>
            </a:r>
            <a:endParaRPr lang="en-US" sz="2000" dirty="0">
              <a:ea typeface="Calibri"/>
              <a:cs typeface="Arial"/>
            </a:endParaRPr>
          </a:p>
          <a:p>
            <a:pPr marL="342900" lvl="0" indent="-342900" algn="just" rtl="0">
              <a:lnSpc>
                <a:spcPct val="150000"/>
              </a:lnSpc>
              <a:spcAft>
                <a:spcPts val="600"/>
              </a:spcAft>
              <a:buFont typeface="+mj-lt"/>
              <a:buAutoNum type="alphaLcPeriod"/>
            </a:pPr>
            <a:r>
              <a:rPr lang="en-US" sz="2000" b="1" dirty="0">
                <a:effectLst/>
                <a:latin typeface="Times New Roman"/>
                <a:ea typeface="Calibri"/>
                <a:cs typeface="Arial"/>
              </a:rPr>
              <a:t>Promote Salivation</a:t>
            </a:r>
            <a:r>
              <a:rPr lang="en-US" sz="2000" dirty="0">
                <a:effectLst/>
                <a:latin typeface="Times New Roman"/>
                <a:ea typeface="Calibri"/>
                <a:cs typeface="Arial"/>
              </a:rPr>
              <a:t>: For less severe cases, owners may be advised to tie a stick in the mouth like a bit on a horse bridle to promote the production of excessive saliva, which is alkaline and may assist in denaturation of the stable foam. Careful drenching with sodium bicarbonate (150–200 g in 1 L of water).</a:t>
            </a:r>
            <a:endParaRPr lang="en-US" sz="2000" dirty="0">
              <a:ea typeface="Calibri"/>
              <a:cs typeface="Arial"/>
            </a:endParaRPr>
          </a:p>
          <a:p>
            <a:pPr marL="342900" lvl="0" indent="-342900" algn="just" rtl="0">
              <a:lnSpc>
                <a:spcPct val="150000"/>
              </a:lnSpc>
              <a:spcAft>
                <a:spcPts val="600"/>
              </a:spcAft>
              <a:buFont typeface="+mj-lt"/>
              <a:buAutoNum type="alphaLcPeriod"/>
            </a:pPr>
            <a:r>
              <a:rPr lang="en-US" sz="2000" b="1" dirty="0">
                <a:effectLst/>
                <a:latin typeface="Times New Roman"/>
                <a:ea typeface="Calibri"/>
                <a:cs typeface="Arial"/>
              </a:rPr>
              <a:t>Stomach Tube.</a:t>
            </a:r>
            <a:endParaRPr lang="en-US" sz="2000" dirty="0">
              <a:ea typeface="Calibri"/>
              <a:cs typeface="Arial"/>
            </a:endParaRPr>
          </a:p>
        </p:txBody>
      </p:sp>
    </p:spTree>
    <p:extLst>
      <p:ext uri="{BB962C8B-B14F-4D97-AF65-F5344CB8AC3E}">
        <p14:creationId xmlns:p14="http://schemas.microsoft.com/office/powerpoint/2010/main" val="6725019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12708"/>
            <a:ext cx="8352928" cy="6434903"/>
          </a:xfrm>
          <a:prstGeom prst="rect">
            <a:avLst/>
          </a:prstGeom>
        </p:spPr>
        <p:txBody>
          <a:bodyPr wrap="square">
            <a:spAutoFit/>
          </a:bodyPr>
          <a:lstStyle/>
          <a:p>
            <a:pPr lvl="0" algn="just" rtl="0">
              <a:lnSpc>
                <a:spcPct val="150000"/>
              </a:lnSpc>
              <a:spcAft>
                <a:spcPts val="600"/>
              </a:spcAft>
            </a:pPr>
            <a:r>
              <a:rPr lang="en-US" sz="2400" b="1" dirty="0">
                <a:effectLst/>
                <a:latin typeface="Times New Roman"/>
                <a:ea typeface="Calibri"/>
                <a:cs typeface="Arial"/>
              </a:rPr>
              <a:t>2. Antifoaming Agents</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b="1" dirty="0">
                <a:effectLst/>
                <a:latin typeface="Times New Roman"/>
                <a:ea typeface="Calibri"/>
                <a:cs typeface="Times New Roman"/>
              </a:rPr>
              <a:t>Oils and Fat </a:t>
            </a:r>
            <a:r>
              <a:rPr lang="en-US" sz="2400" dirty="0">
                <a:effectLst/>
                <a:latin typeface="Times New Roman"/>
                <a:ea typeface="Calibri"/>
                <a:cs typeface="Times New Roman"/>
              </a:rPr>
              <a:t>such as vegetable oils, mineral oil, and emulsified tallow are effective.</a:t>
            </a:r>
            <a:r>
              <a:rPr lang="en-US" sz="2400" dirty="0">
                <a:solidFill>
                  <a:srgbClr val="241F1F"/>
                </a:solidFill>
                <a:effectLst/>
                <a:latin typeface="MinionPro-Regular"/>
                <a:ea typeface="Calibri"/>
                <a:cs typeface="MinionPro-Regular"/>
              </a:rPr>
              <a:t> </a:t>
            </a:r>
            <a:r>
              <a:rPr lang="en-US" sz="2400" dirty="0">
                <a:effectLst/>
                <a:latin typeface="Times New Roman"/>
                <a:ea typeface="Calibri"/>
                <a:cs typeface="Times New Roman"/>
              </a:rPr>
              <a:t>Their effect is to reduce surface tension and foam. A dose of 250 mL -500 ml for cattle.</a:t>
            </a:r>
          </a:p>
          <a:p>
            <a:pPr marL="457200" algn="just" rtl="0">
              <a:lnSpc>
                <a:spcPct val="150000"/>
              </a:lnSpc>
              <a:spcAft>
                <a:spcPts val="600"/>
              </a:spcAft>
            </a:pPr>
            <a:r>
              <a:rPr lang="en-US" sz="2400" dirty="0">
                <a:effectLst/>
                <a:latin typeface="Times New Roman"/>
                <a:ea typeface="Calibri"/>
                <a:cs typeface="Arial"/>
              </a:rPr>
              <a:t>An </a:t>
            </a:r>
            <a:r>
              <a:rPr lang="en-US" sz="2400" b="1" dirty="0">
                <a:effectLst/>
                <a:latin typeface="Times New Roman"/>
                <a:ea typeface="Calibri"/>
                <a:cs typeface="Arial"/>
              </a:rPr>
              <a:t>emulsified oil</a:t>
            </a:r>
            <a:r>
              <a:rPr lang="en-US" sz="2400" dirty="0">
                <a:effectLst/>
                <a:latin typeface="Times New Roman"/>
                <a:ea typeface="Calibri"/>
                <a:cs typeface="Arial"/>
              </a:rPr>
              <a:t> or one containing a detergent such as </a:t>
            </a:r>
            <a:r>
              <a:rPr lang="en-US" sz="2400" dirty="0" err="1">
                <a:effectLst/>
                <a:latin typeface="Times New Roman"/>
                <a:ea typeface="Calibri"/>
                <a:cs typeface="Arial"/>
              </a:rPr>
              <a:t>dioctyl</a:t>
            </a:r>
            <a:r>
              <a:rPr lang="en-US" sz="2400" dirty="0">
                <a:effectLst/>
                <a:latin typeface="Times New Roman"/>
                <a:ea typeface="Calibri"/>
                <a:cs typeface="Arial"/>
              </a:rPr>
              <a:t> sodium </a:t>
            </a:r>
            <a:r>
              <a:rPr lang="en-US" sz="2400" dirty="0" err="1">
                <a:effectLst/>
                <a:latin typeface="Times New Roman"/>
                <a:ea typeface="Calibri"/>
                <a:cs typeface="Arial"/>
              </a:rPr>
              <a:t>sulfosuccinate</a:t>
            </a:r>
            <a:r>
              <a:rPr lang="en-US" sz="2400" dirty="0">
                <a:effectLst/>
                <a:latin typeface="Times New Roman"/>
                <a:ea typeface="Calibri"/>
                <a:cs typeface="Arial"/>
              </a:rPr>
              <a:t> is preferred because it mixes effectively with </a:t>
            </a:r>
            <a:r>
              <a:rPr lang="en-US" sz="2400" dirty="0" err="1">
                <a:effectLst/>
                <a:latin typeface="Times New Roman"/>
                <a:ea typeface="Calibri"/>
                <a:cs typeface="Arial"/>
              </a:rPr>
              <a:t>ruminal</a:t>
            </a:r>
            <a:r>
              <a:rPr lang="en-US" sz="2400" dirty="0">
                <a:effectLst/>
                <a:latin typeface="Times New Roman"/>
                <a:ea typeface="Calibri"/>
                <a:cs typeface="Arial"/>
              </a:rPr>
              <a:t> contents.</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b="1" dirty="0">
                <a:effectLst/>
                <a:latin typeface="Times New Roman"/>
                <a:ea typeface="Calibri"/>
                <a:cs typeface="Times New Roman"/>
              </a:rPr>
              <a:t>synthetic surfactants such as </a:t>
            </a:r>
            <a:r>
              <a:rPr lang="en-US" sz="2400" i="1" dirty="0">
                <a:effectLst/>
                <a:latin typeface="Times New Roman"/>
                <a:ea typeface="Calibri"/>
                <a:cs typeface="Times New Roman"/>
              </a:rPr>
              <a:t>(</a:t>
            </a:r>
            <a:r>
              <a:rPr lang="en-US" sz="2400" dirty="0" err="1">
                <a:effectLst/>
                <a:latin typeface="Times New Roman"/>
                <a:ea typeface="Calibri"/>
                <a:cs typeface="Times New Roman"/>
              </a:rPr>
              <a:t>Poloxalene</a:t>
            </a:r>
            <a:r>
              <a:rPr lang="en-US" sz="2400" dirty="0">
                <a:effectLst/>
                <a:latin typeface="Times New Roman"/>
                <a:ea typeface="Calibri"/>
                <a:cs typeface="Times New Roman"/>
              </a:rPr>
              <a:t> 25-50g), </a:t>
            </a:r>
            <a:r>
              <a:rPr lang="en-US" sz="2400" i="1" dirty="0">
                <a:effectLst/>
                <a:latin typeface="Times New Roman"/>
                <a:ea typeface="Calibri"/>
                <a:cs typeface="Times New Roman"/>
              </a:rPr>
              <a:t>Alcohol </a:t>
            </a:r>
            <a:r>
              <a:rPr lang="en-US" sz="2400" i="1" dirty="0" err="1">
                <a:effectLst/>
                <a:latin typeface="Times New Roman"/>
                <a:ea typeface="Calibri"/>
                <a:cs typeface="Times New Roman"/>
              </a:rPr>
              <a:t>Ethoxylate</a:t>
            </a:r>
            <a:r>
              <a:rPr lang="en-US" sz="2400" i="1" dirty="0">
                <a:effectLst/>
                <a:latin typeface="Times New Roman"/>
                <a:ea typeface="Calibri"/>
                <a:cs typeface="Times New Roman"/>
              </a:rPr>
              <a:t> Detergents with stomach tube and  Glycol Surfactant Polymer (</a:t>
            </a:r>
            <a:r>
              <a:rPr lang="en-US" sz="2400" i="1" dirty="0" err="1">
                <a:effectLst/>
                <a:latin typeface="Times New Roman"/>
                <a:ea typeface="Calibri"/>
                <a:cs typeface="Times New Roman"/>
              </a:rPr>
              <a:t>Alfasure</a:t>
            </a:r>
            <a:r>
              <a:rPr lang="en-US" sz="2400" i="1" dirty="0">
                <a:effectLst/>
                <a:latin typeface="Times New Roman"/>
                <a:ea typeface="Calibri"/>
                <a:cs typeface="Times New Roman"/>
              </a:rPr>
              <a:t>) 30 ml intra </a:t>
            </a:r>
            <a:r>
              <a:rPr lang="en-US" sz="2400" i="1" dirty="0" err="1">
                <a:effectLst/>
                <a:latin typeface="Times New Roman"/>
                <a:ea typeface="Calibri"/>
                <a:cs typeface="Times New Roman"/>
              </a:rPr>
              <a:t>ruminal</a:t>
            </a:r>
            <a:endParaRPr lang="en-US" sz="2400" dirty="0">
              <a:effectLst/>
              <a:latin typeface="Times New Roman"/>
              <a:ea typeface="Calibri"/>
              <a:cs typeface="Times New Roman"/>
            </a:endParaRPr>
          </a:p>
          <a:p>
            <a:pPr lvl="0" algn="just" rtl="0">
              <a:lnSpc>
                <a:spcPct val="150000"/>
              </a:lnSpc>
              <a:spcAft>
                <a:spcPts val="600"/>
              </a:spcAft>
            </a:pPr>
            <a:r>
              <a:rPr lang="en-US" sz="2400" b="1" dirty="0">
                <a:effectLst/>
                <a:latin typeface="Times New Roman"/>
                <a:ea typeface="Calibri"/>
                <a:cs typeface="Arial"/>
              </a:rPr>
              <a:t>3. Return to Pasture or Feed</a:t>
            </a:r>
            <a:r>
              <a:rPr lang="en-US" sz="2400" dirty="0">
                <a:effectLst/>
                <a:latin typeface="Times New Roman"/>
                <a:ea typeface="Calibri"/>
                <a:cs typeface="Arial"/>
              </a:rPr>
              <a:t> </a:t>
            </a:r>
            <a:endParaRPr lang="en-US" sz="2400" dirty="0">
              <a:ea typeface="Calibri"/>
              <a:cs typeface="Arial"/>
            </a:endParaRPr>
          </a:p>
        </p:txBody>
      </p:sp>
    </p:spTree>
    <p:extLst>
      <p:ext uri="{BB962C8B-B14F-4D97-AF65-F5344CB8AC3E}">
        <p14:creationId xmlns:p14="http://schemas.microsoft.com/office/powerpoint/2010/main" val="23005696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old rose with leaves&#10;&#10;Description automatically generated">
            <a:extLst>
              <a:ext uri="{FF2B5EF4-FFF2-40B4-BE49-F238E27FC236}">
                <a16:creationId xmlns:a16="http://schemas.microsoft.com/office/drawing/2014/main" id="{DD80EBFB-4DA4-EE30-6118-E7BF0856E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52320" cy="6858000"/>
          </a:xfrm>
          <a:prstGeom prst="rect">
            <a:avLst/>
          </a:prstGeom>
        </p:spPr>
      </p:pic>
      <p:sp>
        <p:nvSpPr>
          <p:cNvPr id="6" name="TextBox 5">
            <a:extLst>
              <a:ext uri="{FF2B5EF4-FFF2-40B4-BE49-F238E27FC236}">
                <a16:creationId xmlns:a16="http://schemas.microsoft.com/office/drawing/2014/main" id="{D6D45A29-D097-4DB1-88E5-A33B889855FA}"/>
              </a:ext>
            </a:extLst>
          </p:cNvPr>
          <p:cNvSpPr txBox="1"/>
          <p:nvPr/>
        </p:nvSpPr>
        <p:spPr>
          <a:xfrm>
            <a:off x="7668344" y="58846"/>
            <a:ext cx="864096" cy="6740307"/>
          </a:xfrm>
          <a:prstGeom prst="rect">
            <a:avLst/>
          </a:prstGeom>
          <a:noFill/>
        </p:spPr>
        <p:txBody>
          <a:bodyPr wrap="square">
            <a:spAutoFit/>
          </a:bodyPr>
          <a:lstStyle/>
          <a:p>
            <a:r>
              <a:rPr lang="en-US" sz="5400" b="1" dirty="0">
                <a:solidFill>
                  <a:srgbClr val="FF0000"/>
                </a:solidFill>
                <a:latin typeface="Century Schoolbook"/>
              </a:rPr>
              <a:t>THANK YOU</a:t>
            </a:r>
          </a:p>
        </p:txBody>
      </p:sp>
    </p:spTree>
    <p:extLst>
      <p:ext uri="{BB962C8B-B14F-4D97-AF65-F5344CB8AC3E}">
        <p14:creationId xmlns:p14="http://schemas.microsoft.com/office/powerpoint/2010/main" val="77385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059121"/>
            <a:ext cx="8568952" cy="3988079"/>
          </a:xfrm>
          <a:prstGeom prst="rect">
            <a:avLst/>
          </a:prstGeom>
        </p:spPr>
        <p:txBody>
          <a:bodyPr wrap="square">
            <a:spAutoFit/>
          </a:bodyPr>
          <a:lstStyle/>
          <a:p>
            <a:pPr algn="just" rtl="0">
              <a:lnSpc>
                <a:spcPct val="150000"/>
              </a:lnSpc>
              <a:spcAft>
                <a:spcPts val="600"/>
              </a:spcAft>
            </a:pPr>
            <a:r>
              <a:rPr lang="en-US" sz="2400" dirty="0">
                <a:effectLst/>
                <a:latin typeface="Times New Roman"/>
                <a:ea typeface="Calibri"/>
                <a:cs typeface="Arial"/>
              </a:rPr>
              <a:t>Ruminal tympany is abnormal distension of the rumen and reticulum caused by excessive retention of the gases of fermentation, either in the form of a persistent foam mixed with the rumen contents or as free gas separated from the ingesta.</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 Normally, gas bubbles produced in the rumen coalesce, separate from the rumen contents to form pockets of free gas above the level of the contents, and finally are eliminated by eructation.</a:t>
            </a:r>
            <a:endParaRPr lang="en-US" sz="2400" dirty="0">
              <a:ea typeface="Calibri"/>
              <a:cs typeface="Arial"/>
            </a:endParaRPr>
          </a:p>
        </p:txBody>
      </p:sp>
    </p:spTree>
    <p:extLst>
      <p:ext uri="{BB962C8B-B14F-4D97-AF65-F5344CB8AC3E}">
        <p14:creationId xmlns:p14="http://schemas.microsoft.com/office/powerpoint/2010/main" val="20009198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76672"/>
            <a:ext cx="8640960" cy="4695966"/>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ETIOLOGY</a:t>
            </a:r>
            <a:endParaRPr lang="en-US" sz="2400" dirty="0">
              <a:ea typeface="Calibri"/>
              <a:cs typeface="Arial"/>
            </a:endParaRPr>
          </a:p>
          <a:p>
            <a:pPr marL="342900" lvl="0" indent="-342900" algn="just" rtl="0">
              <a:lnSpc>
                <a:spcPct val="150000"/>
              </a:lnSpc>
              <a:spcAft>
                <a:spcPts val="600"/>
              </a:spcAft>
              <a:buFont typeface="+mj-lt"/>
              <a:buAutoNum type="alphaUcPeriod"/>
            </a:pPr>
            <a:r>
              <a:rPr lang="en-US" sz="2400" b="1" dirty="0">
                <a:effectLst/>
                <a:latin typeface="Times New Roman"/>
                <a:ea typeface="Calibri"/>
                <a:cs typeface="Arial"/>
              </a:rPr>
              <a:t>Primary </a:t>
            </a:r>
            <a:r>
              <a:rPr lang="en-US" sz="2400" b="1" dirty="0" err="1">
                <a:effectLst/>
                <a:latin typeface="Times New Roman"/>
                <a:ea typeface="Calibri"/>
                <a:cs typeface="Arial"/>
              </a:rPr>
              <a:t>Ruminal</a:t>
            </a:r>
            <a:r>
              <a:rPr lang="en-US" sz="2400" b="1" dirty="0">
                <a:effectLst/>
                <a:latin typeface="Times New Roman"/>
                <a:ea typeface="Calibri"/>
                <a:cs typeface="Arial"/>
              </a:rPr>
              <a:t> </a:t>
            </a:r>
            <a:r>
              <a:rPr lang="en-US" sz="2400" b="1" dirty="0" err="1">
                <a:effectLst/>
                <a:latin typeface="Times New Roman"/>
                <a:ea typeface="Calibri"/>
                <a:cs typeface="Arial"/>
              </a:rPr>
              <a:t>Tympany</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(Frothy Bloat)</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Primary </a:t>
            </a:r>
            <a:r>
              <a:rPr lang="en-US" sz="2400" dirty="0" err="1">
                <a:effectLst/>
                <a:latin typeface="Times New Roman"/>
                <a:ea typeface="Calibri"/>
                <a:cs typeface="Arial"/>
              </a:rPr>
              <a:t>ruminal</a:t>
            </a:r>
            <a:r>
              <a:rPr lang="en-US" sz="2400" dirty="0">
                <a:effectLst/>
                <a:latin typeface="Times New Roman"/>
                <a:ea typeface="Calibri"/>
                <a:cs typeface="Arial"/>
              </a:rPr>
              <a:t> </a:t>
            </a:r>
            <a:r>
              <a:rPr lang="en-US" sz="2400" dirty="0" err="1">
                <a:effectLst/>
                <a:latin typeface="Times New Roman"/>
                <a:ea typeface="Calibri"/>
                <a:cs typeface="Arial"/>
              </a:rPr>
              <a:t>tympany</a:t>
            </a:r>
            <a:r>
              <a:rPr lang="en-US" sz="2400" dirty="0">
                <a:effectLst/>
                <a:latin typeface="Times New Roman"/>
                <a:ea typeface="Calibri"/>
                <a:cs typeface="Arial"/>
              </a:rPr>
              <a:t> or frothy bloat is caused by the production of a stable foam that traps the normal gases of fermentation in the rumen. The essential feature is that coalescence of the small gas bubbles is inhibited and </a:t>
            </a:r>
            <a:r>
              <a:rPr lang="en-US" sz="2400" dirty="0" err="1">
                <a:effectLst/>
                <a:latin typeface="Times New Roman"/>
                <a:ea typeface="Calibri"/>
                <a:cs typeface="Arial"/>
              </a:rPr>
              <a:t>intraruminal</a:t>
            </a:r>
            <a:r>
              <a:rPr lang="en-US" sz="2400" dirty="0">
                <a:effectLst/>
                <a:latin typeface="Times New Roman"/>
                <a:ea typeface="Calibri"/>
                <a:cs typeface="Arial"/>
              </a:rPr>
              <a:t> pressure increases because eructation cannot occur.</a:t>
            </a:r>
            <a:endParaRPr lang="en-US" sz="2400" dirty="0">
              <a:ea typeface="Calibri"/>
              <a:cs typeface="Arial"/>
            </a:endParaRPr>
          </a:p>
        </p:txBody>
      </p:sp>
    </p:spTree>
    <p:extLst>
      <p:ext uri="{BB962C8B-B14F-4D97-AF65-F5344CB8AC3E}">
        <p14:creationId xmlns:p14="http://schemas.microsoft.com/office/powerpoint/2010/main" val="116374647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9382" y="620688"/>
            <a:ext cx="8641389" cy="4047262"/>
          </a:xfrm>
          <a:prstGeom prst="rect">
            <a:avLst/>
          </a:prstGeom>
        </p:spPr>
        <p:txBody>
          <a:bodyPr wrap="square">
            <a:spAutoFit/>
          </a:bodyPr>
          <a:lstStyle/>
          <a:p>
            <a:pPr marL="342900" lvl="0" indent="-342900" algn="just" rtl="0">
              <a:lnSpc>
                <a:spcPct val="150000"/>
              </a:lnSpc>
              <a:spcAft>
                <a:spcPts val="600"/>
              </a:spcAft>
              <a:buFont typeface="+mj-lt"/>
              <a:buAutoNum type="alphaUcPeriod"/>
            </a:pPr>
            <a:r>
              <a:rPr lang="en-US" sz="2400" b="1" dirty="0">
                <a:effectLst/>
                <a:latin typeface="Times New Roman"/>
                <a:ea typeface="Calibri"/>
                <a:cs typeface="Arial"/>
              </a:rPr>
              <a:t>Secondary </a:t>
            </a:r>
            <a:r>
              <a:rPr lang="en-US" sz="2400" b="1" dirty="0" err="1">
                <a:effectLst/>
                <a:latin typeface="Times New Roman"/>
                <a:ea typeface="Calibri"/>
                <a:cs typeface="Arial"/>
              </a:rPr>
              <a:t>Ruminal</a:t>
            </a:r>
            <a:r>
              <a:rPr lang="en-US" sz="2400" b="1" dirty="0">
                <a:effectLst/>
                <a:latin typeface="Times New Roman"/>
                <a:ea typeface="Calibri"/>
                <a:cs typeface="Arial"/>
              </a:rPr>
              <a:t> </a:t>
            </a:r>
            <a:r>
              <a:rPr lang="en-US" sz="2400" b="1" dirty="0" err="1">
                <a:effectLst/>
                <a:latin typeface="Times New Roman"/>
                <a:ea typeface="Calibri"/>
                <a:cs typeface="Arial"/>
              </a:rPr>
              <a:t>Tympany</a:t>
            </a:r>
            <a:r>
              <a:rPr lang="en-US" sz="2400" b="1" dirty="0">
                <a:effectLst/>
                <a:latin typeface="Times New Roman"/>
                <a:ea typeface="Calibri"/>
                <a:cs typeface="Arial"/>
              </a:rPr>
              <a:t> (Free-Gas Bloat)</a:t>
            </a:r>
            <a:endParaRPr lang="en-US" sz="2400" dirty="0">
              <a:ea typeface="Calibri"/>
              <a:cs typeface="Arial"/>
            </a:endParaRPr>
          </a:p>
          <a:p>
            <a:pPr algn="just" rtl="0">
              <a:lnSpc>
                <a:spcPct val="150000"/>
              </a:lnSpc>
              <a:spcAft>
                <a:spcPts val="600"/>
              </a:spcAft>
            </a:pPr>
            <a:r>
              <a:rPr lang="en-US" sz="2400" dirty="0">
                <a:solidFill>
                  <a:srgbClr val="241F1F"/>
                </a:solidFill>
                <a:effectLst/>
                <a:latin typeface="Times New Roman"/>
                <a:ea typeface="Calibri"/>
                <a:cs typeface="Arial"/>
              </a:rPr>
              <a:t>Physical obstruction to eructation occurs in</a:t>
            </a:r>
            <a:r>
              <a:rPr lang="en-US" sz="2400" dirty="0">
                <a:effectLst/>
                <a:latin typeface="Times New Roman"/>
                <a:ea typeface="Calibri"/>
                <a:cs typeface="Arial"/>
              </a:rPr>
              <a:t> </a:t>
            </a:r>
            <a:r>
              <a:rPr lang="en-US" sz="2400" dirty="0">
                <a:solidFill>
                  <a:srgbClr val="241F1F"/>
                </a:solidFill>
                <a:effectLst/>
                <a:latin typeface="Times New Roman"/>
                <a:ea typeface="Calibri"/>
                <a:cs typeface="Arial"/>
              </a:rPr>
              <a:t>esophageal obstruction caused by a foreign</a:t>
            </a:r>
            <a:r>
              <a:rPr lang="en-US" sz="2400" dirty="0">
                <a:effectLst/>
                <a:latin typeface="Times New Roman"/>
                <a:ea typeface="Calibri"/>
                <a:cs typeface="Arial"/>
              </a:rPr>
              <a:t> </a:t>
            </a:r>
            <a:r>
              <a:rPr lang="en-US" sz="2400" dirty="0">
                <a:solidFill>
                  <a:srgbClr val="241F1F"/>
                </a:solidFill>
                <a:effectLst/>
                <a:latin typeface="Times New Roman"/>
                <a:ea typeface="Calibri"/>
                <a:cs typeface="Arial"/>
              </a:rPr>
              <a:t>body, by stenosis of the esophagus, by pressure</a:t>
            </a:r>
            <a:r>
              <a:rPr lang="en-US" sz="2400" dirty="0">
                <a:effectLst/>
                <a:latin typeface="Times New Roman"/>
                <a:ea typeface="Calibri"/>
                <a:cs typeface="Arial"/>
              </a:rPr>
              <a:t> </a:t>
            </a:r>
            <a:r>
              <a:rPr lang="en-US" sz="2400" dirty="0">
                <a:solidFill>
                  <a:srgbClr val="241F1F"/>
                </a:solidFill>
                <a:effectLst/>
                <a:latin typeface="Times New Roman"/>
                <a:ea typeface="Calibri"/>
                <a:cs typeface="Arial"/>
              </a:rPr>
              <a:t>from enlargements outside the esophagus,</a:t>
            </a:r>
            <a:r>
              <a:rPr lang="en-US" sz="2400" dirty="0">
                <a:effectLst/>
                <a:latin typeface="Times New Roman"/>
                <a:ea typeface="Calibri"/>
                <a:cs typeface="Arial"/>
              </a:rPr>
              <a:t> </a:t>
            </a:r>
            <a:r>
              <a:rPr lang="en-US" sz="2400" dirty="0">
                <a:solidFill>
                  <a:srgbClr val="241F1F"/>
                </a:solidFill>
                <a:effectLst/>
                <a:latin typeface="Times New Roman"/>
                <a:ea typeface="Calibri"/>
                <a:cs typeface="Arial"/>
              </a:rPr>
              <a:t>such as </a:t>
            </a:r>
            <a:r>
              <a:rPr lang="en-US" sz="2400" dirty="0" err="1">
                <a:solidFill>
                  <a:srgbClr val="241F1F"/>
                </a:solidFill>
                <a:effectLst/>
                <a:latin typeface="Times New Roman"/>
                <a:ea typeface="Calibri"/>
                <a:cs typeface="Arial"/>
              </a:rPr>
              <a:t>tuberculous</a:t>
            </a:r>
            <a:r>
              <a:rPr lang="en-US" sz="2400" dirty="0">
                <a:solidFill>
                  <a:srgbClr val="241F1F"/>
                </a:solidFill>
                <a:effectLst/>
                <a:latin typeface="Times New Roman"/>
                <a:ea typeface="Calibri"/>
                <a:cs typeface="Arial"/>
              </a:rPr>
              <a:t> lymphadenitis or</a:t>
            </a:r>
            <a:r>
              <a:rPr lang="en-US" sz="2400" dirty="0">
                <a:effectLst/>
                <a:latin typeface="Times New Roman"/>
                <a:ea typeface="Calibri"/>
                <a:cs typeface="Arial"/>
              </a:rPr>
              <a:t> </a:t>
            </a:r>
            <a:r>
              <a:rPr lang="en-US" sz="2400" dirty="0">
                <a:solidFill>
                  <a:srgbClr val="241F1F"/>
                </a:solidFill>
                <a:effectLst/>
                <a:latin typeface="Times New Roman"/>
                <a:ea typeface="Calibri"/>
                <a:cs typeface="Arial"/>
              </a:rPr>
              <a:t>bovine viral </a:t>
            </a:r>
            <a:r>
              <a:rPr lang="en-US" sz="2400" dirty="0" err="1">
                <a:solidFill>
                  <a:srgbClr val="241F1F"/>
                </a:solidFill>
                <a:effectLst/>
                <a:latin typeface="Times New Roman"/>
                <a:ea typeface="Calibri"/>
                <a:cs typeface="Arial"/>
              </a:rPr>
              <a:t>leukosis</a:t>
            </a:r>
            <a:r>
              <a:rPr lang="en-US" sz="2400" dirty="0">
                <a:solidFill>
                  <a:srgbClr val="241F1F"/>
                </a:solidFill>
                <a:effectLst/>
                <a:latin typeface="Times New Roman"/>
                <a:ea typeface="Calibri"/>
                <a:cs typeface="Arial"/>
              </a:rPr>
              <a:t> involvement of bronchial</a:t>
            </a:r>
            <a:r>
              <a:rPr lang="en-US" sz="2400" dirty="0">
                <a:effectLst/>
                <a:latin typeface="Times New Roman"/>
                <a:ea typeface="Calibri"/>
                <a:cs typeface="Arial"/>
              </a:rPr>
              <a:t> </a:t>
            </a:r>
            <a:r>
              <a:rPr lang="en-US" sz="2400" dirty="0">
                <a:solidFill>
                  <a:srgbClr val="241F1F"/>
                </a:solidFill>
                <a:effectLst/>
                <a:latin typeface="Times New Roman"/>
                <a:ea typeface="Calibri"/>
                <a:cs typeface="Arial"/>
              </a:rPr>
              <a:t>lymph nodes, or by obstruction of the</a:t>
            </a:r>
            <a:r>
              <a:rPr lang="en-US" sz="2400" dirty="0">
                <a:effectLst/>
                <a:latin typeface="Times New Roman"/>
                <a:ea typeface="Calibri"/>
                <a:cs typeface="Arial"/>
              </a:rPr>
              <a:t> </a:t>
            </a:r>
            <a:r>
              <a:rPr lang="en-US" sz="2400" dirty="0" err="1">
                <a:solidFill>
                  <a:srgbClr val="241F1F"/>
                </a:solidFill>
                <a:effectLst/>
                <a:latin typeface="Times New Roman"/>
                <a:ea typeface="Calibri"/>
                <a:cs typeface="Arial"/>
              </a:rPr>
              <a:t>cardia</a:t>
            </a:r>
            <a:r>
              <a:rPr lang="en-US" sz="2400" dirty="0">
                <a:solidFill>
                  <a:srgbClr val="241F1F"/>
                </a:solidFill>
                <a:effectLst/>
                <a:latin typeface="Times New Roman"/>
                <a:ea typeface="Calibri"/>
                <a:cs typeface="Arial"/>
              </a:rPr>
              <a:t>. Interference with esophageal groove</a:t>
            </a:r>
            <a:r>
              <a:rPr lang="en-US" sz="2400" dirty="0">
                <a:effectLst/>
                <a:latin typeface="Times New Roman"/>
                <a:ea typeface="Calibri"/>
                <a:cs typeface="Arial"/>
              </a:rPr>
              <a:t> </a:t>
            </a:r>
            <a:r>
              <a:rPr lang="en-US" sz="2400" dirty="0">
                <a:solidFill>
                  <a:srgbClr val="241F1F"/>
                </a:solidFill>
                <a:effectLst/>
                <a:latin typeface="Times New Roman"/>
                <a:ea typeface="Calibri"/>
                <a:cs typeface="Arial"/>
              </a:rPr>
              <a:t>function.</a:t>
            </a:r>
            <a:endParaRPr lang="en-US" sz="2400" dirty="0">
              <a:ea typeface="Calibri"/>
              <a:cs typeface="Arial"/>
            </a:endParaRPr>
          </a:p>
        </p:txBody>
      </p:sp>
    </p:spTree>
    <p:extLst>
      <p:ext uri="{BB962C8B-B14F-4D97-AF65-F5344CB8AC3E}">
        <p14:creationId xmlns:p14="http://schemas.microsoft.com/office/powerpoint/2010/main" val="8902044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548680"/>
            <a:ext cx="8280920" cy="4601260"/>
          </a:xfrm>
          <a:prstGeom prst="rect">
            <a:avLst/>
          </a:prstGeom>
        </p:spPr>
        <p:txBody>
          <a:bodyPr wrap="square">
            <a:spAutoFit/>
          </a:bodyPr>
          <a:lstStyle/>
          <a:p>
            <a:pPr lvl="0" algn="just" rtl="0">
              <a:lnSpc>
                <a:spcPct val="150000"/>
              </a:lnSpc>
              <a:spcAft>
                <a:spcPts val="600"/>
              </a:spcAft>
            </a:pPr>
            <a:r>
              <a:rPr lang="en-US" sz="2400" b="1" dirty="0">
                <a:effectLst/>
                <a:latin typeface="Times New Roman"/>
                <a:ea typeface="Calibri"/>
                <a:cs typeface="Arial"/>
              </a:rPr>
              <a:t>Chronic </a:t>
            </a:r>
            <a:r>
              <a:rPr lang="en-US" sz="2400" b="1" dirty="0" err="1">
                <a:effectLst/>
                <a:latin typeface="Times New Roman"/>
                <a:ea typeface="Calibri"/>
                <a:cs typeface="Arial"/>
              </a:rPr>
              <a:t>Ruminal</a:t>
            </a:r>
            <a:r>
              <a:rPr lang="en-US" sz="2400" b="1" dirty="0">
                <a:effectLst/>
                <a:latin typeface="Times New Roman"/>
                <a:ea typeface="Calibri"/>
                <a:cs typeface="Arial"/>
              </a:rPr>
              <a:t> </a:t>
            </a:r>
            <a:r>
              <a:rPr lang="en-US" sz="2400" b="1" dirty="0" err="1">
                <a:effectLst/>
                <a:latin typeface="Times New Roman"/>
                <a:ea typeface="Calibri"/>
                <a:cs typeface="Arial"/>
              </a:rPr>
              <a:t>Tympany</a:t>
            </a:r>
            <a:endParaRPr lang="en-US" sz="2400" dirty="0">
              <a:ea typeface="Calibri"/>
              <a:cs typeface="Arial"/>
            </a:endParaRPr>
          </a:p>
          <a:p>
            <a:pPr algn="just" rtl="0">
              <a:lnSpc>
                <a:spcPct val="150000"/>
              </a:lnSpc>
              <a:spcAft>
                <a:spcPts val="600"/>
              </a:spcAft>
            </a:pPr>
            <a:r>
              <a:rPr lang="en-US" sz="2400" b="1" i="1" dirty="0">
                <a:effectLst/>
                <a:latin typeface="Times New Roman"/>
                <a:ea typeface="Calibri"/>
                <a:cs typeface="Arial"/>
              </a:rPr>
              <a:t>Chronic </a:t>
            </a:r>
            <a:r>
              <a:rPr lang="en-US" sz="2400" b="1" i="1" dirty="0" err="1">
                <a:effectLst/>
                <a:latin typeface="Times New Roman"/>
                <a:ea typeface="Calibri"/>
                <a:cs typeface="Arial"/>
              </a:rPr>
              <a:t>ruminal</a:t>
            </a:r>
            <a:r>
              <a:rPr lang="en-US" sz="2400" b="1" i="1" dirty="0">
                <a:effectLst/>
                <a:latin typeface="Times New Roman"/>
                <a:ea typeface="Calibri"/>
                <a:cs typeface="Arial"/>
              </a:rPr>
              <a:t> </a:t>
            </a:r>
            <a:r>
              <a:rPr lang="en-US" sz="2400" b="1" i="1" dirty="0" err="1">
                <a:effectLst/>
                <a:latin typeface="Times New Roman"/>
                <a:ea typeface="Calibri"/>
                <a:cs typeface="Arial"/>
              </a:rPr>
              <a:t>tympany</a:t>
            </a:r>
            <a:r>
              <a:rPr lang="en-US" sz="2400" b="1" i="1" dirty="0">
                <a:effectLst/>
                <a:latin typeface="Times New Roman"/>
                <a:ea typeface="Calibri"/>
                <a:cs typeface="Arial"/>
              </a:rPr>
              <a:t> occurs in calves up to 6 months of age.</a:t>
            </a:r>
            <a:r>
              <a:rPr lang="en-US" sz="2400" b="1" dirty="0">
                <a:effectLst/>
                <a:latin typeface="Times New Roman"/>
                <a:ea typeface="Calibri"/>
                <a:cs typeface="Arial"/>
              </a:rPr>
              <a:t> </a:t>
            </a:r>
            <a:r>
              <a:rPr lang="en-US" sz="2400" dirty="0">
                <a:effectLst/>
                <a:latin typeface="Times New Roman"/>
                <a:ea typeface="Calibri"/>
                <a:cs typeface="Arial"/>
              </a:rPr>
              <a:t>Persistence of an enlarged thymus, continued feeding on coarse indigestible roughage, and the passage of unpalatable milk replacer into the rumen in which it undergoes fermentation and gas production, instead of into the abomasum, have all been suggested as causes, but the condition usually disappears spontaneously in time.</a:t>
            </a:r>
            <a:endParaRPr lang="en-US" sz="2400" dirty="0">
              <a:ea typeface="Calibri"/>
              <a:cs typeface="Arial"/>
            </a:endParaRPr>
          </a:p>
        </p:txBody>
      </p:sp>
    </p:spTree>
    <p:extLst>
      <p:ext uri="{BB962C8B-B14F-4D97-AF65-F5344CB8AC3E}">
        <p14:creationId xmlns:p14="http://schemas.microsoft.com/office/powerpoint/2010/main" val="3943463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784976" cy="5309146"/>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Clinical finding </a:t>
            </a:r>
            <a:endParaRPr lang="en-US" sz="2400" dirty="0">
              <a:ea typeface="Calibri"/>
              <a:cs typeface="Arial"/>
            </a:endParaRPr>
          </a:p>
          <a:p>
            <a:pPr marL="342900" lvl="0" indent="-342900" algn="just" rtl="0">
              <a:lnSpc>
                <a:spcPct val="150000"/>
              </a:lnSpc>
              <a:spcAft>
                <a:spcPts val="600"/>
              </a:spcAft>
              <a:buFont typeface="+mj-lt"/>
              <a:buAutoNum type="alphaUcPeriod"/>
            </a:pPr>
            <a:r>
              <a:rPr lang="en-US" sz="2400" dirty="0">
                <a:effectLst/>
                <a:latin typeface="Times New Roman"/>
                <a:ea typeface="Calibri"/>
                <a:cs typeface="Times New Roman"/>
              </a:rPr>
              <a:t>Primary Pasture or Feedlot Bloat</a:t>
            </a: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Bloat is a common cause of sudden death (or found dead) in cattle found dead in the morning</a:t>
            </a:r>
            <a:r>
              <a:rPr lang="ar-IQ" sz="2400" dirty="0">
                <a:ea typeface="Calibri"/>
                <a:cs typeface="Times New Roman"/>
              </a:rPr>
              <a:t>, </a:t>
            </a:r>
            <a:r>
              <a:rPr lang="en-US" sz="2400" dirty="0">
                <a:effectLst/>
                <a:latin typeface="Times New Roman"/>
                <a:ea typeface="Calibri"/>
                <a:cs typeface="Arial"/>
              </a:rPr>
              <a:t>which may be from their relative inactivity during the night or to the lack of observation</a:t>
            </a:r>
            <a:r>
              <a:rPr lang="ar-IQ" sz="2400" dirty="0">
                <a:ea typeface="Calibri"/>
                <a:cs typeface="Times New Roman"/>
              </a:rPr>
              <a:t>,</a:t>
            </a:r>
            <a:r>
              <a:rPr lang="en-US" sz="2400" dirty="0">
                <a:effectLst/>
                <a:latin typeface="Times New Roman"/>
                <a:ea typeface="Calibri"/>
                <a:cs typeface="Arial"/>
              </a:rPr>
              <a:t>detection, and treatment.</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The degree of </a:t>
            </a:r>
            <a:r>
              <a:rPr lang="en-US" sz="2400" dirty="0" err="1">
                <a:effectLst/>
                <a:latin typeface="Times New Roman"/>
                <a:ea typeface="Calibri"/>
                <a:cs typeface="Arial"/>
              </a:rPr>
              <a:t>forestomach</a:t>
            </a:r>
            <a:r>
              <a:rPr lang="en-US" sz="2400" dirty="0">
                <a:effectLst/>
                <a:latin typeface="Times New Roman"/>
                <a:ea typeface="Calibri"/>
                <a:cs typeface="Arial"/>
              </a:rPr>
              <a:t> enlargement varies from that producing an even filling of the left </a:t>
            </a:r>
            <a:r>
              <a:rPr lang="en-US" sz="2400" dirty="0" err="1">
                <a:effectLst/>
                <a:latin typeface="Times New Roman"/>
                <a:ea typeface="Calibri"/>
                <a:cs typeface="Arial"/>
              </a:rPr>
              <a:t>paralumbar</a:t>
            </a:r>
            <a:r>
              <a:rPr lang="en-US" sz="2400" dirty="0">
                <a:effectLst/>
                <a:latin typeface="Times New Roman"/>
                <a:ea typeface="Calibri"/>
                <a:cs typeface="Arial"/>
              </a:rPr>
              <a:t> fossa to that causing a uniform,</a:t>
            </a:r>
            <a:endParaRPr lang="en-US" sz="2400" dirty="0">
              <a:ea typeface="Calibri"/>
              <a:cs typeface="Arial"/>
            </a:endParaRPr>
          </a:p>
        </p:txBody>
      </p:sp>
    </p:spTree>
    <p:extLst>
      <p:ext uri="{BB962C8B-B14F-4D97-AF65-F5344CB8AC3E}">
        <p14:creationId xmlns:p14="http://schemas.microsoft.com/office/powerpoint/2010/main" val="27168684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9314" y="476672"/>
            <a:ext cx="8640960" cy="5863144"/>
          </a:xfrm>
          <a:prstGeom prst="rect">
            <a:avLst/>
          </a:prstGeom>
        </p:spPr>
        <p:txBody>
          <a:bodyPr wrap="square">
            <a:spAutoFit/>
          </a:bodyPr>
          <a:lstStyle/>
          <a:p>
            <a:pPr lvl="0" algn="just" rtl="0">
              <a:lnSpc>
                <a:spcPct val="150000"/>
              </a:lnSpc>
              <a:spcAft>
                <a:spcPts val="600"/>
              </a:spcAft>
            </a:pPr>
            <a:r>
              <a:rPr lang="en-US" sz="2400" dirty="0">
                <a:latin typeface="Times New Roman"/>
                <a:ea typeface="Calibri"/>
                <a:cs typeface="Arial"/>
              </a:rPr>
              <a:t>3</a:t>
            </a:r>
            <a:r>
              <a:rPr lang="en-US" sz="2400" dirty="0">
                <a:effectLst/>
                <a:latin typeface="Times New Roman"/>
                <a:ea typeface="Calibri"/>
                <a:cs typeface="Arial"/>
              </a:rPr>
              <a:t>. Colic may be seen, including kicking at the abdomen</a:t>
            </a:r>
            <a:r>
              <a:rPr lang="ar-IQ" sz="2400" dirty="0">
                <a:ea typeface="Calibri"/>
                <a:cs typeface="Times New Roman"/>
              </a:rPr>
              <a:t>, </a:t>
            </a:r>
            <a:r>
              <a:rPr lang="en-US" sz="2400" dirty="0">
                <a:effectLst/>
                <a:latin typeface="Times New Roman"/>
                <a:ea typeface="Calibri"/>
                <a:cs typeface="Arial"/>
              </a:rPr>
              <a:t>treading, frequent lying down and rising, and vocalizations.</a:t>
            </a:r>
            <a:endParaRPr lang="en-US" sz="2400" dirty="0">
              <a:ea typeface="Calibri"/>
              <a:cs typeface="Arial"/>
            </a:endParaRPr>
          </a:p>
          <a:p>
            <a:pPr lvl="0" algn="just" rtl="0">
              <a:lnSpc>
                <a:spcPct val="150000"/>
              </a:lnSpc>
              <a:spcAft>
                <a:spcPts val="600"/>
              </a:spcAft>
            </a:pPr>
            <a:r>
              <a:rPr lang="en-US" sz="2400" dirty="0">
                <a:effectLst/>
                <a:latin typeface="Times New Roman"/>
                <a:ea typeface="Calibri"/>
                <a:cs typeface="Arial"/>
              </a:rPr>
              <a:t>4- Sheep with heavy fleece may be significantly bloated without the changes in abdominal contour being obvious.</a:t>
            </a:r>
            <a:endParaRPr lang="en-US" sz="2400" dirty="0">
              <a:ea typeface="Calibri"/>
              <a:cs typeface="Arial"/>
            </a:endParaRPr>
          </a:p>
          <a:p>
            <a:pPr lvl="0" algn="just" rtl="0">
              <a:lnSpc>
                <a:spcPct val="150000"/>
              </a:lnSpc>
              <a:spcAft>
                <a:spcPts val="600"/>
              </a:spcAft>
            </a:pPr>
            <a:r>
              <a:rPr lang="en-US" sz="2400" dirty="0">
                <a:effectLst/>
                <a:latin typeface="Times New Roman"/>
                <a:ea typeface="Calibri"/>
                <a:cs typeface="Arial"/>
              </a:rPr>
              <a:t>5. The </a:t>
            </a:r>
            <a:r>
              <a:rPr lang="en-US" sz="2400" dirty="0" err="1">
                <a:effectLst/>
                <a:latin typeface="Times New Roman"/>
                <a:ea typeface="Calibri"/>
                <a:cs typeface="Arial"/>
              </a:rPr>
              <a:t>forestomach</a:t>
            </a:r>
            <a:r>
              <a:rPr lang="en-US" sz="2400" dirty="0">
                <a:effectLst/>
                <a:latin typeface="Times New Roman"/>
                <a:ea typeface="Calibri"/>
                <a:cs typeface="Arial"/>
              </a:rPr>
              <a:t> enlarges and compresses the diaphragm, breathing becomes more labored. Open-mouth breathing, cyanosis of mucous membranes</a:t>
            </a:r>
            <a:r>
              <a:rPr lang="ar-IQ" sz="2400" dirty="0">
                <a:ea typeface="Calibri"/>
                <a:cs typeface="Times New Roman"/>
              </a:rPr>
              <a:t>, </a:t>
            </a:r>
            <a:r>
              <a:rPr lang="en-US" sz="2400" dirty="0">
                <a:effectLst/>
                <a:latin typeface="Times New Roman"/>
                <a:ea typeface="Calibri"/>
                <a:cs typeface="Arial"/>
              </a:rPr>
              <a:t>and collapse leading to death may occur within a few minutes.</a:t>
            </a:r>
            <a:endParaRPr lang="en-US" sz="2400" dirty="0">
              <a:ea typeface="Calibri"/>
              <a:cs typeface="Arial"/>
            </a:endParaRPr>
          </a:p>
          <a:p>
            <a:pPr lvl="0" algn="just" rtl="0">
              <a:lnSpc>
                <a:spcPct val="150000"/>
              </a:lnSpc>
              <a:spcAft>
                <a:spcPts val="600"/>
              </a:spcAft>
            </a:pPr>
            <a:r>
              <a:rPr lang="en-US" sz="2400" dirty="0">
                <a:effectLst/>
                <a:latin typeface="Times New Roman"/>
                <a:ea typeface="Calibri"/>
                <a:cs typeface="Arial"/>
              </a:rPr>
              <a:t>6. The low-pitched tympanic sound produced by percussion over the rumen is characteristic but this disappears in the acute stages.</a:t>
            </a:r>
            <a:endParaRPr lang="en-US" sz="2400" dirty="0">
              <a:ea typeface="Calibri"/>
              <a:cs typeface="Arial"/>
            </a:endParaRPr>
          </a:p>
        </p:txBody>
      </p:sp>
    </p:spTree>
    <p:extLst>
      <p:ext uri="{BB962C8B-B14F-4D97-AF65-F5344CB8AC3E}">
        <p14:creationId xmlns:p14="http://schemas.microsoft.com/office/powerpoint/2010/main" val="39655315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213" y="332656"/>
            <a:ext cx="8928992" cy="1831271"/>
          </a:xfrm>
          <a:prstGeom prst="rect">
            <a:avLst/>
          </a:prstGeom>
        </p:spPr>
        <p:txBody>
          <a:bodyPr wrap="square">
            <a:spAutoFit/>
          </a:bodyPr>
          <a:lstStyle/>
          <a:p>
            <a:pPr algn="l" rtl="0">
              <a:lnSpc>
                <a:spcPct val="150000"/>
              </a:lnSpc>
              <a:spcAft>
                <a:spcPts val="600"/>
              </a:spcAft>
            </a:pPr>
            <a:r>
              <a:rPr lang="en-US" sz="2400" b="1" dirty="0">
                <a:effectLst/>
                <a:latin typeface="Times New Roman"/>
                <a:ea typeface="Calibri"/>
                <a:cs typeface="Arial"/>
              </a:rPr>
              <a:t>Clinical Pathology </a:t>
            </a:r>
            <a:endParaRPr lang="en-US" sz="2400" dirty="0">
              <a:ea typeface="Calibri"/>
              <a:cs typeface="Arial"/>
            </a:endParaRPr>
          </a:p>
          <a:p>
            <a:pPr algn="l" rtl="0">
              <a:lnSpc>
                <a:spcPct val="150000"/>
              </a:lnSpc>
              <a:spcAft>
                <a:spcPts val="600"/>
              </a:spcAft>
            </a:pPr>
            <a:r>
              <a:rPr lang="en-US" sz="2400" dirty="0">
                <a:effectLst/>
                <a:latin typeface="Times New Roman"/>
                <a:ea typeface="Calibri"/>
                <a:cs typeface="Arial"/>
              </a:rPr>
              <a:t>Clinical pathologic measurements are not necessary for the diagnosis and management of most cases of frothy bloat in ruminants.</a:t>
            </a:r>
            <a:endParaRPr lang="en-US" sz="2400" dirty="0">
              <a:ea typeface="Calibri"/>
              <a:cs typeface="Arial"/>
            </a:endParaRPr>
          </a:p>
        </p:txBody>
      </p:sp>
    </p:spTree>
    <p:extLst>
      <p:ext uri="{BB962C8B-B14F-4D97-AF65-F5344CB8AC3E}">
        <p14:creationId xmlns:p14="http://schemas.microsoft.com/office/powerpoint/2010/main" val="290427289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4482" y="764704"/>
            <a:ext cx="8712968" cy="5505994"/>
          </a:xfrm>
          <a:prstGeom prst="rect">
            <a:avLst/>
          </a:prstGeom>
        </p:spPr>
        <p:txBody>
          <a:bodyPr wrap="square">
            <a:spAutoFit/>
          </a:bodyPr>
          <a:lstStyle/>
          <a:p>
            <a:pPr algn="l" rtl="0">
              <a:lnSpc>
                <a:spcPct val="150000"/>
              </a:lnSpc>
              <a:spcAft>
                <a:spcPts val="600"/>
              </a:spcAft>
            </a:pPr>
            <a:r>
              <a:rPr lang="en-US" sz="2000" b="1" dirty="0">
                <a:effectLst/>
                <a:latin typeface="Times New Roman"/>
                <a:ea typeface="Calibri"/>
                <a:cs typeface="Arial"/>
              </a:rPr>
              <a:t>Differential diagnosis</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b="1" dirty="0">
                <a:effectLst/>
                <a:latin typeface="Times New Roman"/>
                <a:ea typeface="Calibri"/>
                <a:cs typeface="Arial"/>
              </a:rPr>
              <a:t>Primary bloat:  </a:t>
            </a:r>
            <a:r>
              <a:rPr lang="en-US" sz="2000" dirty="0">
                <a:effectLst/>
                <a:latin typeface="Times New Roman"/>
                <a:ea typeface="Calibri"/>
                <a:cs typeface="Arial"/>
              </a:rPr>
              <a:t>is likely if the dietary conditions are present and the passage of a stomach tube reveals the presence of froth and the inability to release gas.</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b="1" dirty="0">
                <a:effectLst/>
                <a:latin typeface="Times New Roman"/>
                <a:ea typeface="Calibri"/>
                <a:cs typeface="Arial"/>
              </a:rPr>
              <a:t>Secondary bloat: </a:t>
            </a:r>
            <a:r>
              <a:rPr lang="en-US" sz="2000" dirty="0">
                <a:effectLst/>
                <a:latin typeface="Times New Roman"/>
                <a:ea typeface="Calibri"/>
                <a:cs typeface="Arial"/>
              </a:rPr>
              <a:t>Passage of a stomach tube will detect esophageal obstruction or stenosis, both of which are accompanied by difficult swallowing and, in acute cases, by violent attempts at vomiting.</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b="1" dirty="0">
                <a:effectLst/>
                <a:latin typeface="Times New Roman"/>
                <a:ea typeface="Calibri"/>
                <a:cs typeface="Arial"/>
              </a:rPr>
              <a:t>Tetanus</a:t>
            </a:r>
            <a:r>
              <a:rPr lang="en-US" sz="2000" dirty="0">
                <a:effectLst/>
                <a:latin typeface="Times New Roman"/>
                <a:ea typeface="Calibri"/>
                <a:cs typeface="Arial"/>
              </a:rPr>
              <a:t> is manifested by limb and tail rigidity, free-gas bloat, prolapse of the third eyelid, and hyperesthesia</a:t>
            </a:r>
            <a:r>
              <a:rPr lang="ar-IQ" sz="2000" dirty="0">
                <a:ea typeface="Calibri"/>
                <a:cs typeface="Times New Roman"/>
              </a:rPr>
              <a:t>.</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b="1" dirty="0">
                <a:effectLst/>
                <a:latin typeface="Times New Roman"/>
                <a:ea typeface="Calibri"/>
                <a:cs typeface="Arial"/>
              </a:rPr>
              <a:t>Carcinoma and papillomata.</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b="1" dirty="0">
                <a:effectLst/>
                <a:latin typeface="Times New Roman"/>
                <a:ea typeface="Calibri"/>
                <a:cs typeface="Arial"/>
              </a:rPr>
              <a:t>Animals found dead.  </a:t>
            </a:r>
            <a:r>
              <a:rPr lang="en-US" sz="2000" dirty="0">
                <a:effectLst/>
                <a:latin typeface="Times New Roman"/>
                <a:ea typeface="Calibri"/>
                <a:cs typeface="Arial"/>
              </a:rPr>
              <a:t>especially in animals found dead at </a:t>
            </a:r>
            <a:r>
              <a:rPr lang="en-US" sz="2000" b="1" dirty="0">
                <a:effectLst/>
                <a:latin typeface="Times New Roman"/>
                <a:ea typeface="Calibri"/>
                <a:cs typeface="Arial"/>
              </a:rPr>
              <a:t>pasture in warm weather</a:t>
            </a:r>
            <a:r>
              <a:rPr lang="en-US" sz="2000" dirty="0">
                <a:effectLst/>
                <a:latin typeface="Times New Roman"/>
                <a:ea typeface="Calibri"/>
                <a:cs typeface="Arial"/>
              </a:rPr>
              <a:t>.</a:t>
            </a:r>
            <a:r>
              <a:rPr lang="en-US" sz="2000" b="1" dirty="0">
                <a:effectLst/>
                <a:latin typeface="Times New Roman"/>
                <a:ea typeface="Calibri"/>
                <a:cs typeface="Arial"/>
              </a:rPr>
              <a:t> Blackleg</a:t>
            </a:r>
            <a:r>
              <a:rPr lang="ar-IQ" sz="2000" b="1" dirty="0">
                <a:ea typeface="Calibri"/>
                <a:cs typeface="Times New Roman"/>
              </a:rPr>
              <a:t>, </a:t>
            </a:r>
            <a:r>
              <a:rPr lang="en-US" sz="2000" b="1" dirty="0">
                <a:effectLst/>
                <a:latin typeface="Times New Roman"/>
                <a:ea typeface="Calibri"/>
                <a:cs typeface="Arial"/>
              </a:rPr>
              <a:t>lightning strike, anthrax, and snakebite</a:t>
            </a:r>
            <a:endParaRPr lang="en-US" sz="2000" dirty="0">
              <a:ea typeface="Calibri"/>
              <a:cs typeface="Arial"/>
            </a:endParaRPr>
          </a:p>
        </p:txBody>
      </p:sp>
    </p:spTree>
    <p:extLst>
      <p:ext uri="{BB962C8B-B14F-4D97-AF65-F5344CB8AC3E}">
        <p14:creationId xmlns:p14="http://schemas.microsoft.com/office/powerpoint/2010/main" val="306986262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88</TotalTime>
  <Words>819</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Century Schoolbook</vt:lpstr>
      <vt:lpstr>Gill Sans MT</vt:lpstr>
      <vt:lpstr>MinionPro-Regular</vt:lpstr>
      <vt:lpstr>Times New Roman</vt:lpstr>
      <vt:lpstr>Verdana</vt:lpstr>
      <vt:lpstr>Wingdings 2</vt:lpstr>
      <vt:lpstr>انقلاب</vt:lpstr>
      <vt:lpstr>     RUMINAL TYMPANY (BLOAT)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RUMINAL TYMPANY (BLOAT)</dc:title>
  <dc:creator>Maher</dc:creator>
  <cp:lastModifiedBy>MA19557</cp:lastModifiedBy>
  <cp:revision>6</cp:revision>
  <dcterms:created xsi:type="dcterms:W3CDTF">2017-12-03T09:45:59Z</dcterms:created>
  <dcterms:modified xsi:type="dcterms:W3CDTF">2024-11-11T21:13:43Z</dcterms:modified>
</cp:coreProperties>
</file>